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694"/>
  </p:normalViewPr>
  <p:slideViewPr>
    <p:cSldViewPr snapToGrid="0">
      <p:cViewPr varScale="1">
        <p:scale>
          <a:sx n="119" d="100"/>
          <a:sy n="119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63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28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5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83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2/11/23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88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112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72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00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84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85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6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2/11/23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236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f.org/article/8-ways-inflation-reduction-act-can-save-you-money" TargetMode="External"/><Relationship Id="rId2" Type="http://schemas.openxmlformats.org/officeDocument/2006/relationships/hyperlink" Target="https://www.energy.gov/sites/prod/files/2019/01/f58/WIP-Energy-Burden_final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nee.colostate.edu/wp-content/uploads/2019/03/Powering-Cooperatives-CNEE-Report-on-Colorado-Cooperatives-and-TriState.pdf" TargetMode="External"/><Relationship Id="rId5" Type="http://schemas.openxmlformats.org/officeDocument/2006/relationships/hyperlink" Target="https://www.aceee.org/sites/default/files/publications/researchreports/u1806.pdf" TargetMode="External"/><Relationship Id="rId4" Type="http://schemas.openxmlformats.org/officeDocument/2006/relationships/hyperlink" Target="https://cdhs.colorado.gov/lea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8827F1-3359-44F6-9009-43AE2B17F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FAD67-5350-4773-886F-D6DD7E66D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53335EA0-8E82-6C5A-D62C-54048C332D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1" b="24223"/>
          <a:stretch/>
        </p:blipFill>
        <p:spPr>
          <a:xfrm>
            <a:off x="20" y="10"/>
            <a:ext cx="12188932" cy="6857990"/>
          </a:xfrm>
          <a:prstGeom prst="rect">
            <a:avLst/>
          </a:prstGeom>
          <a:ln w="12700"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54AC0FE-C43D-49AC-9730-284354DEC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8366" y="87"/>
            <a:ext cx="10933011" cy="6864297"/>
            <a:chOff x="628366" y="87"/>
            <a:chExt cx="10933011" cy="686429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46F6FE9-8F24-4E96-8FA6-DABE61A20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1282750" y="3429044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C5E755-8FD9-4EBF-978B-015F9339F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6688336" y="3429043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C7F63B7-3E85-42EC-8447-F6699247EC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28366" y="3413532"/>
              <a:ext cx="2585819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Graphic 11">
              <a:extLst>
                <a:ext uri="{FF2B5EF4-FFF2-40B4-BE49-F238E27FC236}">
                  <a16:creationId xmlns:a16="http://schemas.microsoft.com/office/drawing/2014/main" id="{AFDFA9EA-AAC0-416F-A0E9-ACD410E9D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2063" y="702002"/>
              <a:ext cx="5759819" cy="6155995"/>
            </a:xfrm>
            <a:custGeom>
              <a:avLst/>
              <a:gdLst>
                <a:gd name="connsiteX0" fmla="*/ 0 w 4320540"/>
                <a:gd name="connsiteY0" fmla="*/ 4617720 h 4617719"/>
                <a:gd name="connsiteX1" fmla="*/ 0 w 4320540"/>
                <a:gd name="connsiteY1" fmla="*/ 4268439 h 4617719"/>
                <a:gd name="connsiteX2" fmla="*/ 0 w 4320540"/>
                <a:gd name="connsiteY2" fmla="*/ 2052352 h 4617719"/>
                <a:gd name="connsiteX3" fmla="*/ 2160270 w 4320540"/>
                <a:gd name="connsiteY3" fmla="*/ 0 h 4617719"/>
                <a:gd name="connsiteX4" fmla="*/ 2160270 w 4320540"/>
                <a:gd name="connsiteY4" fmla="*/ 0 h 4617719"/>
                <a:gd name="connsiteX5" fmla="*/ 4320540 w 4320540"/>
                <a:gd name="connsiteY5" fmla="*/ 2052352 h 4617719"/>
                <a:gd name="connsiteX6" fmla="*/ 4320540 w 4320540"/>
                <a:gd name="connsiteY6" fmla="*/ 2782443 h 4617719"/>
                <a:gd name="connsiteX7" fmla="*/ 4320540 w 4320540"/>
                <a:gd name="connsiteY7" fmla="*/ 4617720 h 4617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20540" h="4617719">
                  <a:moveTo>
                    <a:pt x="0" y="4617720"/>
                  </a:moveTo>
                  <a:lnTo>
                    <a:pt x="0" y="4268439"/>
                  </a:lnTo>
                  <a:lnTo>
                    <a:pt x="0" y="2052352"/>
                  </a:lnTo>
                  <a:cubicBezTo>
                    <a:pt x="0" y="918877"/>
                    <a:pt x="967169" y="0"/>
                    <a:pt x="2160270" y="0"/>
                  </a:cubicBezTo>
                  <a:lnTo>
                    <a:pt x="2160270" y="0"/>
                  </a:lnTo>
                  <a:cubicBezTo>
                    <a:pt x="3353372" y="0"/>
                    <a:pt x="4320540" y="918877"/>
                    <a:pt x="4320540" y="2052352"/>
                  </a:cubicBezTo>
                  <a:lnTo>
                    <a:pt x="4320540" y="2782443"/>
                  </a:lnTo>
                  <a:lnTo>
                    <a:pt x="4320540" y="4617720"/>
                  </a:ln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4EF7E7E-9948-4D78-BE70-F624A62D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74010" y="3413529"/>
              <a:ext cx="258736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75AAAB-9AEC-496F-94E4-CE5330CB4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2421" y="3431507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5BF383-42C5-4FE4-894A-17B84AF22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6164" y="3435428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AADCC1-8BE7-982C-30BF-69A9244C8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1441" y="3429000"/>
            <a:ext cx="7522795" cy="2257816"/>
          </a:xfrm>
        </p:spPr>
        <p:txBody>
          <a:bodyPr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Exploring Energy Burdens at the County Level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631ED-06ED-5F2B-1FEA-5C94B5C178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1863" y="1932808"/>
            <a:ext cx="5248275" cy="132167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Dina Stretiner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Data to Policy Symposium</a:t>
            </a:r>
          </a:p>
        </p:txBody>
      </p:sp>
    </p:spTree>
    <p:extLst>
      <p:ext uri="{BB962C8B-B14F-4D97-AF65-F5344CB8AC3E}">
        <p14:creationId xmlns:p14="http://schemas.microsoft.com/office/powerpoint/2010/main" val="9268912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031"/>
    </mc:Choice>
    <mc:Fallback xmlns="">
      <p:transition spd="slow" advTm="503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5E3E-018A-6FFC-137F-A23509B7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132" y="619677"/>
            <a:ext cx="10515600" cy="698483"/>
          </a:xfrm>
        </p:spPr>
        <p:txBody>
          <a:bodyPr>
            <a:normAutofit fontScale="90000"/>
          </a:bodyPr>
          <a:lstStyle/>
          <a:p>
            <a:r>
              <a:rPr lang="en-US" sz="2400" b="1" u="sng" dirty="0"/>
              <a:t>Policy and Recommendations</a:t>
            </a:r>
            <a:br>
              <a:rPr lang="en-US" sz="2400" dirty="0"/>
            </a:br>
            <a:r>
              <a:rPr lang="en-US" sz="2400" dirty="0">
                <a:solidFill>
                  <a:srgbClr val="7030A0"/>
                </a:solidFill>
              </a:rPr>
              <a:t>Decrease Energy Burden for Rural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138DE-F543-A2FB-7543-0A8D04A31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32" y="1490353"/>
            <a:ext cx="5082789" cy="4132613"/>
          </a:xfrm>
        </p:spPr>
        <p:txBody>
          <a:bodyPr>
            <a:normAutofit fontScale="92500"/>
          </a:bodyPr>
          <a:lstStyle/>
          <a:p>
            <a:r>
              <a:rPr lang="en-US" dirty="0"/>
              <a:t>Rural areas pay more for electricity because of less population density</a:t>
            </a:r>
          </a:p>
          <a:p>
            <a:r>
              <a:rPr lang="en-US" dirty="0"/>
              <a:t>In some regions, more than 20% of households live in manufactured housing. 70% of manufactured housing is located in rural areas.</a:t>
            </a:r>
          </a:p>
          <a:p>
            <a:r>
              <a:rPr lang="en-US" dirty="0"/>
              <a:t>Manufactured housing is not energy efficient: leakage and poor insulation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</a:rPr>
              <a:t>(Ross et all, 2018)</a:t>
            </a:r>
          </a:p>
          <a:p>
            <a:r>
              <a:rPr lang="en-US" dirty="0"/>
              <a:t>Educate residents about the DOE Weatherization Assistant Program.</a:t>
            </a:r>
          </a:p>
          <a:p>
            <a:r>
              <a:rPr lang="en-US" dirty="0"/>
              <a:t>Department of Energy needs to consider conducting energy audits of manufactured housing and reporting back to manufacturers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780E80F-4694-F4D6-E5C8-A16CA1F57A57}"/>
              </a:ext>
            </a:extLst>
          </p:cNvPr>
          <p:cNvSpPr txBox="1">
            <a:spLocks/>
          </p:cNvSpPr>
          <p:nvPr/>
        </p:nvSpPr>
        <p:spPr>
          <a:xfrm>
            <a:off x="6086943" y="1490352"/>
            <a:ext cx="5082789" cy="4132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Rural areas rely on distribution co-ops for electricity. Co-ops purchase wholesale from G&amp;Ts: Generation and Transmission associations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(Ross et all, 2018)</a:t>
            </a:r>
            <a:endParaRPr lang="en-US" sz="1400" dirty="0"/>
          </a:p>
          <a:p>
            <a:r>
              <a:rPr lang="en-US" dirty="0"/>
              <a:t>Long-term contracts between co-ops and G&amp;Ts may leave co-ops at a disadvantage</a:t>
            </a:r>
          </a:p>
          <a:p>
            <a:r>
              <a:rPr lang="en-US" dirty="0"/>
              <a:t>Federal Energy Regulatory Commission (FERC) governs the relationship, but lots of red tape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(Powering Cooperatives, 2019).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/>
              <a:t>States need to advocate to FERC on behalf of rural co-ops.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7CC427B-6984-4DEC-9A40-2FBFEB2C1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63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058"/>
    </mc:Choice>
    <mc:Fallback xmlns="">
      <p:transition spd="slow" advTm="142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15BEE-5362-D910-9165-4E8574BA8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0F93E-3411-1A66-FC26-A945D1AF7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Model. </a:t>
            </a:r>
            <a:r>
              <a:rPr lang="en-US" dirty="0"/>
              <a:t>Logistic regression model predicts odds of average county energy burden being &gt;=4%</a:t>
            </a:r>
          </a:p>
          <a:p>
            <a:r>
              <a:rPr lang="en-US" b="1" dirty="0"/>
              <a:t>Model. </a:t>
            </a:r>
            <a:r>
              <a:rPr lang="en-US" dirty="0"/>
              <a:t>Predictors: State, Population (log transform), Unemployment Rate, Rural-Urban Designation, Minority Indicator, Low Income Indicator, Less than High School Indicator.</a:t>
            </a:r>
          </a:p>
          <a:p>
            <a:r>
              <a:rPr lang="en-US" b="1" dirty="0"/>
              <a:t>Recommendations. </a:t>
            </a:r>
            <a:r>
              <a:rPr lang="en-US" dirty="0"/>
              <a:t>Decrease Energy Burden by Increasing Equipment Efficiency</a:t>
            </a:r>
          </a:p>
          <a:p>
            <a:r>
              <a:rPr lang="en-US" b="1" dirty="0"/>
              <a:t>Recommendations</a:t>
            </a:r>
            <a:r>
              <a:rPr lang="en-US" dirty="0"/>
              <a:t>. Decrease Energy Burden by Streamlining Bill Subsidy</a:t>
            </a:r>
          </a:p>
          <a:p>
            <a:r>
              <a:rPr lang="en-US" b="1" dirty="0"/>
              <a:t>Recommendations. </a:t>
            </a:r>
            <a:r>
              <a:rPr lang="en-US" dirty="0"/>
              <a:t>Decrease Energy Burden for Rural Areas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6F7189C-7E85-7549-784B-E410DA1820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66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31"/>
    </mc:Choice>
    <mc:Fallback xmlns="">
      <p:transition spd="slow" advTm="8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A9BC-9CF3-9C34-7191-C422D4D7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006" y="542886"/>
            <a:ext cx="10515600" cy="638014"/>
          </a:xfrm>
        </p:spPr>
        <p:txBody>
          <a:bodyPr>
            <a:normAutofit fontScale="90000"/>
          </a:bodyPr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32E71-C99D-690B-30C9-3F1218E78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643" y="1240276"/>
            <a:ext cx="10515600" cy="4231728"/>
          </a:xfrm>
        </p:spPr>
        <p:txBody>
          <a:bodyPr>
            <a:normAutofit/>
          </a:bodyPr>
          <a:lstStyle/>
          <a:p>
            <a:r>
              <a:rPr lang="en-US" sz="1600" b="0" i="0" dirty="0">
                <a:solidFill>
                  <a:srgbClr val="757575"/>
                </a:solidFill>
                <a:effectLst/>
                <a:latin typeface="Times" pitchFamily="2" charset="0"/>
              </a:rPr>
              <a:t>Day, Megan; Ross, Liz (2021): Equitable Energy Investment Prioritization Data Set. National Renewable Energy Laboratory. https://</a:t>
            </a:r>
            <a:r>
              <a:rPr lang="en-US" sz="1600" b="0" i="0" dirty="0" err="1">
                <a:solidFill>
                  <a:srgbClr val="757575"/>
                </a:solidFill>
                <a:effectLst/>
                <a:latin typeface="Times" pitchFamily="2" charset="0"/>
              </a:rPr>
              <a:t>data.nrel.gov</a:t>
            </a:r>
            <a:r>
              <a:rPr lang="en-US" sz="1600" b="0" i="0" dirty="0">
                <a:solidFill>
                  <a:srgbClr val="757575"/>
                </a:solidFill>
                <a:effectLst/>
                <a:latin typeface="Times" pitchFamily="2" charset="0"/>
              </a:rPr>
              <a:t>/submissions/175</a:t>
            </a:r>
          </a:p>
          <a:p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US Department of Energy, Office of Energy Efficiency &amp; Renewable Energy (2018). Low-Income Household Energy Burden Varies Among States – Efficiency Can Help in All of Them. 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  <a:hlinkClick r:id="rId2"/>
              </a:rPr>
              <a:t>https://www.energy.gov/sites/prod/files/2019/01/f58/WIP-Energy-Burden_final.pdf</a:t>
            </a:r>
            <a:endParaRPr lang="en-US" sz="1600" dirty="0">
              <a:solidFill>
                <a:srgbClr val="757575"/>
              </a:solidFill>
              <a:latin typeface="Times" pitchFamily="2" charset="0"/>
            </a:endParaRPr>
          </a:p>
          <a:p>
            <a:r>
              <a:rPr lang="en-US" sz="1600" dirty="0" err="1">
                <a:solidFill>
                  <a:srgbClr val="757575"/>
                </a:solidFill>
                <a:latin typeface="Times" pitchFamily="2" charset="0"/>
              </a:rPr>
              <a:t>Glavinskas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, Vanessa (2022). Environment Defense Fund. 8 ways the Inflation Reduction Act can save you money. 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  <a:hlinkClick r:id="rId3"/>
              </a:rPr>
              <a:t>https://www.edf.org/article/8-ways-inflation-reduction-act-can-save-you-money</a:t>
            </a:r>
            <a:endParaRPr lang="en-US" sz="1600" dirty="0">
              <a:solidFill>
                <a:srgbClr val="757575"/>
              </a:solidFill>
              <a:latin typeface="Times" pitchFamily="2" charset="0"/>
            </a:endParaRPr>
          </a:p>
          <a:p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Colorado Department of Human Services (2022). Low Income Energy Assistance Program. 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  <a:hlinkClick r:id="rId4"/>
              </a:rPr>
              <a:t>https://cdhs.colorado.gov/leap</a:t>
            </a:r>
            <a:endParaRPr lang="en-US" sz="1600" dirty="0">
              <a:solidFill>
                <a:srgbClr val="757575"/>
              </a:solidFill>
              <a:latin typeface="Times" pitchFamily="2" charset="0"/>
            </a:endParaRPr>
          </a:p>
          <a:p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Ross, Lauren; </a:t>
            </a:r>
            <a:r>
              <a:rPr lang="en-US" sz="1600" dirty="0" err="1">
                <a:solidFill>
                  <a:srgbClr val="757575"/>
                </a:solidFill>
                <a:latin typeface="Times" pitchFamily="2" charset="0"/>
              </a:rPr>
              <a:t>Drehobl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, Ariel; Stickles, Brian (2018). American Council for Energy Efficient Economy. The High Cost of Energy in Rural America. 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  <a:hlinkClick r:id="rId5"/>
              </a:rPr>
              <a:t>https://www.aceee.org/sites/default/files/publications/researchreports/u1806.pdf</a:t>
            </a:r>
            <a:endParaRPr lang="en-US" sz="1600" dirty="0">
              <a:solidFill>
                <a:srgbClr val="757575"/>
              </a:solidFill>
              <a:latin typeface="Times" pitchFamily="2" charset="0"/>
            </a:endParaRPr>
          </a:p>
          <a:p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Powering Cooperatives, A Policy Primer (2019). CSU Center for the New Energy Economy. 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  <a:hlinkClick r:id="rId6"/>
              </a:rPr>
              <a:t>https://cnee.colostate.edu/wp-content/uploads/2019/03/Powering-Cooperatives-CNEE-Report-on-Colorado-Cooperatives-and-TriState.pdf</a:t>
            </a:r>
            <a:r>
              <a:rPr lang="en-US" sz="1600" dirty="0">
                <a:solidFill>
                  <a:srgbClr val="757575"/>
                </a:solidFill>
                <a:latin typeface="Times" pitchFamily="2" charset="0"/>
              </a:rPr>
              <a:t> </a:t>
            </a:r>
          </a:p>
          <a:p>
            <a:endParaRPr lang="en-US" dirty="0">
              <a:solidFill>
                <a:srgbClr val="757575"/>
              </a:solidFill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757575"/>
              </a:solidFill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757575"/>
              </a:solidFill>
              <a:latin typeface="Helvetica Neue" panose="02000503000000020004" pitchFamily="2" charset="0"/>
            </a:endParaRPr>
          </a:p>
          <a:p>
            <a:endParaRPr lang="en-US" dirty="0">
              <a:solidFill>
                <a:srgbClr val="757575"/>
              </a:solidFill>
              <a:latin typeface="Helvetica Neue" panose="02000503000000020004" pitchFamily="2" charset="0"/>
            </a:endParaRPr>
          </a:p>
          <a:p>
            <a:endParaRPr lang="en-US" b="0" i="0" dirty="0">
              <a:solidFill>
                <a:srgbClr val="757575"/>
              </a:solidFill>
              <a:effectLst/>
              <a:latin typeface="Helvetica Neue" panose="02000503000000020004" pitchFamily="2" charset="0"/>
            </a:endParaRPr>
          </a:p>
          <a:p>
            <a:endParaRPr lang="en-US" b="0" i="0" dirty="0">
              <a:solidFill>
                <a:srgbClr val="757575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B29D1-8E38-A57A-E953-DD92DAD31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energy burden? Why is it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32E78-5700-DD6D-9E0B-E0A2C43C7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0508"/>
            <a:ext cx="5331031" cy="3821778"/>
          </a:xfrm>
        </p:spPr>
        <p:txBody>
          <a:bodyPr/>
          <a:lstStyle/>
          <a:p>
            <a:r>
              <a:rPr lang="en-US" dirty="0"/>
              <a:t>Energy burden is a proportion of income that a household spends on energy: electricity, heating and cooling</a:t>
            </a:r>
          </a:p>
          <a:p>
            <a:r>
              <a:rPr lang="en-US" dirty="0"/>
              <a:t>Energy insecurity manifests itself by households forgoing food or other necessities to pay for energy costs</a:t>
            </a:r>
          </a:p>
          <a:p>
            <a:r>
              <a:rPr lang="en-US" dirty="0"/>
              <a:t>Energy burden varies by county and state, it is a pressing issue for vulnerable populations.</a:t>
            </a:r>
          </a:p>
          <a:p>
            <a:r>
              <a:rPr lang="en-US" dirty="0"/>
              <a:t>Statistical model will examine the relationship between high energy burdens and county demographics.</a:t>
            </a:r>
          </a:p>
          <a:p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E7116E6-2251-A18D-EC11-F23E8E78A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39" y="2052886"/>
            <a:ext cx="4876800" cy="2921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8385CE-29BA-6BA0-FA6C-CFBFE0470897}"/>
              </a:ext>
            </a:extLst>
          </p:cNvPr>
          <p:cNvSpPr txBox="1"/>
          <p:nvPr/>
        </p:nvSpPr>
        <p:spPr>
          <a:xfrm>
            <a:off x="6339939" y="5142675"/>
            <a:ext cx="2966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Image credit: Dollar Energy Fund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31F34D6-5C9B-96DA-2F4B-0ECC349FF3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74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98"/>
    </mc:Choice>
    <mc:Fallback xmlns="">
      <p:transition spd="slow" advTm="24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07905-5F98-CEC0-C26D-BCB46880B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4" y="531380"/>
            <a:ext cx="10515600" cy="1325563"/>
          </a:xfrm>
        </p:spPr>
        <p:txBody>
          <a:bodyPr/>
          <a:lstStyle/>
          <a:p>
            <a:r>
              <a:rPr lang="en-US" dirty="0"/>
              <a:t>Logistic Regression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2156C-7E90-E2AC-E5D6-030FC8D33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948" y="1591294"/>
            <a:ext cx="10515600" cy="1502635"/>
          </a:xfrm>
        </p:spPr>
        <p:txBody>
          <a:bodyPr/>
          <a:lstStyle/>
          <a:p>
            <a:r>
              <a:rPr lang="en-US" dirty="0"/>
              <a:t>Logistic regression model is used to predict a binary outcome: yes/no. </a:t>
            </a:r>
          </a:p>
          <a:p>
            <a:r>
              <a:rPr lang="en-US" dirty="0"/>
              <a:t>In our case, the outcome is whether the county’s average energy burden is greater than 4%.  (&gt;=4%:  </a:t>
            </a:r>
            <a:r>
              <a:rPr lang="en-US" b="1" dirty="0"/>
              <a:t>yes</a:t>
            </a:r>
            <a:r>
              <a:rPr lang="en-US" dirty="0"/>
              <a:t>, &lt; 4%: </a:t>
            </a:r>
            <a:r>
              <a:rPr lang="en-US" b="1" dirty="0"/>
              <a:t>no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A409F3-2BF9-45F3-64DA-5A26F2210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948" y="2983399"/>
            <a:ext cx="10600719" cy="78067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25BC98-190F-149B-FD43-069FCA6911B0}"/>
              </a:ext>
            </a:extLst>
          </p:cNvPr>
          <p:cNvSpPr txBox="1">
            <a:spLocks/>
          </p:cNvSpPr>
          <p:nvPr/>
        </p:nvSpPr>
        <p:spPr>
          <a:xfrm>
            <a:off x="852067" y="4029694"/>
            <a:ext cx="10515600" cy="1502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Model includes only statistically significant variables</a:t>
            </a:r>
            <a:r>
              <a:rPr lang="en-US" dirty="0"/>
              <a:t>: State, Population (log transform), Unemployment Rate, Rural-Urban Designation, Minority Indicator, Low Income Indicator, Less than High School Indicator.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Data credit: National Renewable Energy Lab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551EA46-A483-8C35-405C-591A5256F3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4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29"/>
    </mc:Choice>
    <mc:Fallback xmlns="">
      <p:transition spd="slow" advTm="68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8D1D-342F-B10E-D60F-6355FB19F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9641"/>
            <a:ext cx="10515600" cy="450123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B2318-435B-4331-D02B-3712BBCFB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536" y="1194849"/>
            <a:ext cx="10674927" cy="50235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Logistic regression model assumptions have been verified to a reasonable degree.</a:t>
            </a:r>
          </a:p>
          <a:p>
            <a:r>
              <a:rPr lang="en-US" b="1" dirty="0"/>
              <a:t>Key Take-Aways:</a:t>
            </a:r>
          </a:p>
          <a:p>
            <a:pPr lvl="1"/>
            <a:r>
              <a:rPr lang="en-US" dirty="0"/>
              <a:t>The odds of a county having average energy burden over 4% is 81% lower for a county in Colorado, compared to one in Alabama (baseline).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These odds are an estimate, we are 95% sure that the true odds fall between 49% lower and 93% lower.</a:t>
            </a:r>
          </a:p>
          <a:p>
            <a:pPr lvl="1"/>
            <a:r>
              <a:rPr lang="en-US" dirty="0"/>
              <a:t>Compared to a county with a metro population of 1 million or more (baseline, urban flag = 1), a county with a metro population of less than 250K residents has 40% higher odds of having average energy burden over 4%.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95% confidence interval spans 17% lower odds and 136% higher odds.</a:t>
            </a:r>
          </a:p>
          <a:p>
            <a:pPr lvl="1"/>
            <a:r>
              <a:rPr lang="en-US" dirty="0"/>
              <a:t>When low income indicator goes up by 1, the odds of the county having energy burden over 4% go up by a factor of 8.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95% confidence interval spans factor of 4 to factor of 15.</a:t>
            </a:r>
          </a:p>
          <a:p>
            <a:pPr lvl="1"/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100" i="1" dirty="0">
                <a:solidFill>
                  <a:schemeClr val="bg1">
                    <a:lumMod val="50000"/>
                  </a:schemeClr>
                </a:solidFill>
              </a:rPr>
              <a:t>Note: model yielded a negative relationship between odds of high energy burden and minority indicator. This is not supported by literature, because areas with high minority population generally have higher energy burdens.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7258E27-6BDF-83D6-CC6F-D4D6D68200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4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92"/>
    </mc:Choice>
    <mc:Fallback xmlns="">
      <p:transition spd="slow" advTm="91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BAF15D-4CC9-2F47-D39D-904D26121E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171" y="588366"/>
            <a:ext cx="2867515" cy="568126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E606BE-C660-2ED3-4D6C-17C16457B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6049" y="588367"/>
            <a:ext cx="4377075" cy="568126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AE65757-7A2B-CBDA-8075-6DCCF5470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171" y="75563"/>
            <a:ext cx="10515600" cy="45012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/>
              <a:t>Energy Burden vs Low Income Indicator &amp; Rural-Urban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34509-6AC9-03C7-9FF4-AB4A38D7E949}"/>
              </a:ext>
            </a:extLst>
          </p:cNvPr>
          <p:cNvSpPr txBox="1"/>
          <p:nvPr/>
        </p:nvSpPr>
        <p:spPr>
          <a:xfrm>
            <a:off x="3746665" y="760021"/>
            <a:ext cx="30935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Graph on the left: </a:t>
            </a:r>
            <a:r>
              <a:rPr lang="en-US" dirty="0"/>
              <a:t>counties with a high energy burden (&gt;=4%) generally have a higher proportion of low income residents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Graph on the right: </a:t>
            </a:r>
            <a:r>
              <a:rPr lang="en-US" b="1" dirty="0">
                <a:solidFill>
                  <a:srgbClr val="0070C0"/>
                </a:solidFill>
              </a:rPr>
              <a:t>blue box plots </a:t>
            </a:r>
            <a:r>
              <a:rPr lang="en-US" dirty="0"/>
              <a:t>indicate metro counties,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orange</a:t>
            </a:r>
            <a:r>
              <a:rPr lang="en-US" dirty="0"/>
              <a:t> – non-metro counties. The general trend is that metro counties have lower energy burden.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FEBF2C-AC83-532D-F299-CAE1B39D5CFF}"/>
              </a:ext>
            </a:extLst>
          </p:cNvPr>
          <p:cNvSpPr txBox="1"/>
          <p:nvPr/>
        </p:nvSpPr>
        <p:spPr>
          <a:xfrm>
            <a:off x="3843548" y="6269631"/>
            <a:ext cx="3616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*Note: Average energy burden shown is a weighted average estimate.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A1960DA-8497-1101-B50F-788DDDC89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7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536"/>
    </mc:Choice>
    <mc:Fallback xmlns="">
      <p:transition spd="slow" advTm="53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A3AFD1-E5B5-4CD3-EEBE-20606FAA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3025" y="1209035"/>
            <a:ext cx="9505950" cy="4903068"/>
          </a:xfrm>
          <a:prstGeom prst="rect">
            <a:avLst/>
          </a:prstGeom>
          <a:ln w="1270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F85ECA9-F357-00B0-11B9-FD8C0E20C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878"/>
            <a:ext cx="10515600" cy="45012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/>
              <a:t>Energy Burden and Population 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8D427C-F8B8-511D-A309-019E8180B679}"/>
              </a:ext>
            </a:extLst>
          </p:cNvPr>
          <p:cNvSpPr txBox="1"/>
          <p:nvPr/>
        </p:nvSpPr>
        <p:spPr>
          <a:xfrm>
            <a:off x="1278477" y="6261395"/>
            <a:ext cx="6458297" cy="287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*Note: Average energy burden shown is a weighted average estimate.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F6E18A7-45BA-218F-950A-1D5109028D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7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29"/>
    </mc:Choice>
    <mc:Fallback xmlns="">
      <p:transition spd="slow" advTm="38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68BBBD-50E8-D448-7F16-6A06D3163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544" y="1496161"/>
            <a:ext cx="7772400" cy="50413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DCA4405-50E7-7CDE-07C6-6F84C92B2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878"/>
            <a:ext cx="10515600" cy="45012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dirty="0"/>
              <a:t>Energy Burden and Education Map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6D222-8D0D-C1BA-8712-63857EECC0DD}"/>
              </a:ext>
            </a:extLst>
          </p:cNvPr>
          <p:cNvSpPr txBox="1"/>
          <p:nvPr/>
        </p:nvSpPr>
        <p:spPr>
          <a:xfrm>
            <a:off x="2600695" y="742490"/>
            <a:ext cx="8170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Beige through red colors repressed progressively higher county energy burden. Blue dots represent counties with a high population of individuals without high school diploma</a:t>
            </a:r>
            <a:r>
              <a:rPr lang="en-US" dirty="0"/>
              <a:t>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CDCD5C5-9FC2-6F33-64D4-5C3DFAA01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82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06"/>
    </mc:Choice>
    <mc:Fallback xmlns="">
      <p:transition spd="slow" advTm="28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5E3E-018A-6FFC-137F-A23509B7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132" y="619677"/>
            <a:ext cx="10515600" cy="698483"/>
          </a:xfrm>
        </p:spPr>
        <p:txBody>
          <a:bodyPr>
            <a:normAutofit fontScale="90000"/>
          </a:bodyPr>
          <a:lstStyle/>
          <a:p>
            <a:r>
              <a:rPr lang="en-US" sz="2400" b="1" u="sng" dirty="0"/>
              <a:t>Policy and Recommendations</a:t>
            </a:r>
            <a:br>
              <a:rPr lang="en-US" sz="2400" dirty="0"/>
            </a:br>
            <a:r>
              <a:rPr lang="en-US" sz="2400" dirty="0">
                <a:solidFill>
                  <a:srgbClr val="7030A0"/>
                </a:solidFill>
              </a:rPr>
              <a:t>Decrease Energy Burden by Increasing Equipment Efficiency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138DE-F543-A2FB-7543-0A8D04A31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32" y="1490353"/>
            <a:ext cx="10515600" cy="4292930"/>
          </a:xfrm>
        </p:spPr>
        <p:txBody>
          <a:bodyPr/>
          <a:lstStyle/>
          <a:p>
            <a:r>
              <a:rPr lang="en-US" dirty="0"/>
              <a:t>Energy consumption higher for cooling than heating</a:t>
            </a:r>
          </a:p>
          <a:p>
            <a:r>
              <a:rPr lang="en-US" dirty="0"/>
              <a:t>Low income households in South Eastern US use 36% more electricity than those nationwide, despite having lower average cost per kWh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(US Department of Energy, 2018).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/>
              <a:t>Central A/C may be more energy efficient than window units. Avg cost $5,600</a:t>
            </a:r>
          </a:p>
          <a:p>
            <a:r>
              <a:rPr lang="en-US" dirty="0"/>
              <a:t>Heat pumps - great energy efficiency solution for cooler climates. Avg cost $5,500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Glavinskas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, 2022)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dirty="0"/>
              <a:t>Rebates from Inflation Reduction Act.</a:t>
            </a:r>
          </a:p>
          <a:p>
            <a:pPr lvl="1"/>
            <a:r>
              <a:rPr lang="en-US" dirty="0"/>
              <a:t>Cost after rebates ~$4,000</a:t>
            </a:r>
          </a:p>
          <a:p>
            <a:r>
              <a:rPr lang="en-US" dirty="0"/>
              <a:t>Not accessible to renters</a:t>
            </a:r>
          </a:p>
          <a:p>
            <a:pPr lvl="1"/>
            <a:r>
              <a:rPr lang="en-US" dirty="0">
                <a:sym typeface="Wingdings" pitchFamily="2" charset="2"/>
              </a:rPr>
              <a:t>Solution: provide energy efficiency rebates to landlords</a:t>
            </a:r>
          </a:p>
          <a:p>
            <a:pPr lvl="1"/>
            <a:r>
              <a:rPr lang="en-US" dirty="0">
                <a:sym typeface="Wingdings" pitchFamily="2" charset="2"/>
              </a:rPr>
              <a:t>Solution: modify the Landlord-Tenant Act to incorporate energy efficiency equipment requirements.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BA3758-B336-6923-0101-344C62CA88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45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600"/>
    </mc:Choice>
    <mc:Fallback xmlns="">
      <p:transition spd="slow" advTm="133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F5E3E-018A-6FFC-137F-A23509B7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132" y="619677"/>
            <a:ext cx="10515600" cy="698483"/>
          </a:xfrm>
        </p:spPr>
        <p:txBody>
          <a:bodyPr>
            <a:normAutofit fontScale="90000"/>
          </a:bodyPr>
          <a:lstStyle/>
          <a:p>
            <a:r>
              <a:rPr lang="en-US" sz="2400" b="1" u="sng" dirty="0"/>
              <a:t>Policy and Recommendations</a:t>
            </a:r>
            <a:br>
              <a:rPr lang="en-US" sz="2400" dirty="0"/>
            </a:br>
            <a:r>
              <a:rPr lang="en-US" sz="2400" dirty="0">
                <a:solidFill>
                  <a:srgbClr val="7030A0"/>
                </a:solidFill>
              </a:rPr>
              <a:t>Decrease Energy Burden by Streamlining Bill Subsidy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138DE-F543-A2FB-7543-0A8D04A31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132" y="1490353"/>
            <a:ext cx="10515600" cy="4132613"/>
          </a:xfrm>
        </p:spPr>
        <p:txBody>
          <a:bodyPr/>
          <a:lstStyle/>
          <a:p>
            <a:r>
              <a:rPr lang="en-US" sz="2000" dirty="0"/>
              <a:t>Low Income Home Energy Assistance (LIHEAP) – Federal Program to help with energy bills</a:t>
            </a:r>
          </a:p>
          <a:p>
            <a:r>
              <a:rPr lang="en-US" sz="2000" dirty="0"/>
              <a:t>To qualify in CO, gross household income must be 60% of State Median Income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(Colorado Department of Human Services, 2022)</a:t>
            </a:r>
          </a:p>
          <a:p>
            <a:r>
              <a:rPr lang="en-US" sz="2000" dirty="0"/>
              <a:t>Program exists outside of other social safety net programs – consider combining</a:t>
            </a:r>
          </a:p>
          <a:p>
            <a:r>
              <a:rPr lang="en-US" sz="2000" dirty="0"/>
              <a:t>If person qualifies for a housing voucher, check eligibility for LIHEAP.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249280-4454-CD5D-39AC-C250C80EFF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185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54"/>
    </mc:Choice>
    <mc:Fallback xmlns="">
      <p:transition spd="slow" advTm="54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rch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{215D41BD-86BF-8647-BECF-1A6533B480C8}tf10001120</Template>
  <TotalTime>1797</TotalTime>
  <Words>1180</Words>
  <Application>Microsoft Macintosh PowerPoint</Application>
  <PresentationFormat>Widescreen</PresentationFormat>
  <Paragraphs>83</Paragraphs>
  <Slides>12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Avenir Next LT Pro</vt:lpstr>
      <vt:lpstr>Footlight MT Light</vt:lpstr>
      <vt:lpstr>Helvetica Neue</vt:lpstr>
      <vt:lpstr>Times</vt:lpstr>
      <vt:lpstr>ArchVTI</vt:lpstr>
      <vt:lpstr>Exploring Energy Burdens at the County Level</vt:lpstr>
      <vt:lpstr>What is energy burden? Why is it important?</vt:lpstr>
      <vt:lpstr>Logistic Regression Model</vt:lpstr>
      <vt:lpstr>Model Results</vt:lpstr>
      <vt:lpstr>Energy Burden vs Low Income Indicator &amp; Rural-Urban Code</vt:lpstr>
      <vt:lpstr>Energy Burden and Population Map</vt:lpstr>
      <vt:lpstr>Energy Burden and Education Map</vt:lpstr>
      <vt:lpstr>Policy and Recommendations Decrease Energy Burden by Increasing Equipment Efficiency</vt:lpstr>
      <vt:lpstr>Policy and Recommendations Decrease Energy Burden by Streamlining Bill Subsidy</vt:lpstr>
      <vt:lpstr>Policy and Recommendations Decrease Energy Burden for Rural Areas</vt:lpstr>
      <vt:lpstr>Summary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Abulitibu Tuguluke</dc:creator>
  <cp:lastModifiedBy>Abulitibu Tuguluke</cp:lastModifiedBy>
  <cp:revision>108</cp:revision>
  <dcterms:created xsi:type="dcterms:W3CDTF">2022-11-29T23:11:58Z</dcterms:created>
  <dcterms:modified xsi:type="dcterms:W3CDTF">2023-02-12T05:01:00Z</dcterms:modified>
</cp:coreProperties>
</file>

<file path=docProps/thumbnail.jpeg>
</file>